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381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381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400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1">
                  <a:lumOff val="13543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solidFill>
            <a:srgbClr val="014D80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009D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61D836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027002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E3E5E8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chemeClr val="accent4">
              <a:hueOff val="-613784"/>
              <a:lumOff val="1275"/>
            </a:schemeClr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4">
                  <a:hueOff val="-613784"/>
                  <a:lumOff val="1275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E3E5E8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E3E5E8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53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0C0C0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98195F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6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0C0C0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650E48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400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381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262727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42424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9" name="Shape 14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ítulo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oria e Data"/>
          <p:cNvSpPr txBox="1"/>
          <p:nvPr>
            <p:ph type="body" sz="quarter" idx="21" hasCustomPrompt="1"/>
          </p:nvPr>
        </p:nvSpPr>
        <p:spPr>
          <a:xfrm>
            <a:off x="1206498" y="11839048"/>
            <a:ext cx="21971003" cy="636979"/>
          </a:xfrm>
          <a:prstGeom prst="rect">
            <a:avLst/>
          </a:prstGeom>
        </p:spPr>
        <p:txBody>
          <a:bodyPr lIns="45719" tIns="45719" rIns="45719" bIns="45719" anchor="b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Autoria e Data</a:t>
            </a:r>
          </a:p>
        </p:txBody>
      </p:sp>
      <p:sp>
        <p:nvSpPr>
          <p:cNvPr id="12" name="Título da Apresentação"/>
          <p:cNvSpPr txBox="1"/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Título da Apresentação</a:t>
            </a:r>
          </a:p>
        </p:txBody>
      </p:sp>
      <p:sp>
        <p:nvSpPr>
          <p:cNvPr id="13" name="Nível de Corpo Um…"/>
          <p:cNvSpPr txBox="1"/>
          <p:nvPr>
            <p:ph type="body" sz="quarter" idx="1" hasCustomPrompt="1"/>
          </p:nvPr>
        </p:nvSpPr>
        <p:spPr>
          <a:xfrm>
            <a:off x="1206500" y="7196865"/>
            <a:ext cx="21971000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Subtítulo da Apresentação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Número do Slide"/>
          <p:cNvSpPr txBox="1"/>
          <p:nvPr>
            <p:ph type="sldNum" sz="quarter" idx="2"/>
          </p:nvPr>
        </p:nvSpPr>
        <p:spPr>
          <a:xfrm>
            <a:off x="12007748" y="13080999"/>
            <a:ext cx="368504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Declaração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Nível de Corpo Um…"/>
          <p:cNvSpPr txBox="1"/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Declaração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9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Fato Principal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Informações do fato"/>
          <p:cNvSpPr txBox="1"/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Informações do fato</a:t>
            </a:r>
          </a:p>
        </p:txBody>
      </p:sp>
      <p:sp>
        <p:nvSpPr>
          <p:cNvPr id="107" name="Nível de Corpo Um…"/>
          <p:cNvSpPr txBox="1"/>
          <p:nvPr>
            <p:ph type="body" idx="1" hasCustomPrompt="1"/>
          </p:nvPr>
        </p:nvSpPr>
        <p:spPr>
          <a:xfrm>
            <a:off x="1206500" y="935258"/>
            <a:ext cx="21971000" cy="7359063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8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itação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Atribuição"/>
          <p:cNvSpPr txBox="1"/>
          <p:nvPr>
            <p:ph type="body" sz="quarter" idx="21" hasCustomPrompt="1"/>
          </p:nvPr>
        </p:nvSpPr>
        <p:spPr>
          <a:xfrm>
            <a:off x="2480825" y="10675453"/>
            <a:ext cx="201492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Atribuição</a:t>
            </a:r>
          </a:p>
        </p:txBody>
      </p:sp>
      <p:sp>
        <p:nvSpPr>
          <p:cNvPr id="116" name="Nível de Corpo Um…"/>
          <p:cNvSpPr txBox="1"/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 anchor="ctr"/>
          <a:lstStyle>
            <a:lvl1pPr marL="638923" indent="-469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“Citação Notável”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7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rês F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Foto em preto e branco de ângulo baixo de um edifício de apartamentos futurista sob um céu nublado"/>
          <p:cNvSpPr/>
          <p:nvPr>
            <p:ph type="pic" idx="21"/>
          </p:nvPr>
        </p:nvSpPr>
        <p:spPr>
          <a:xfrm>
            <a:off x="-120802" y="1270000"/>
            <a:ext cx="16840201" cy="11226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5" name="Foto em preto e branco do exterior de um edifício de escritórios moderno "/>
          <p:cNvSpPr/>
          <p:nvPr>
            <p:ph type="pic" sz="quarter" idx="22"/>
          </p:nvPr>
        </p:nvSpPr>
        <p:spPr>
          <a:xfrm>
            <a:off x="15443200" y="1270000"/>
            <a:ext cx="8102600" cy="54102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6" name="Foto em preto e branco de uma arquitetura moderna de estilo entrelaçado de um edifício"/>
          <p:cNvSpPr/>
          <p:nvPr>
            <p:ph type="pic" sz="half" idx="23"/>
          </p:nvPr>
        </p:nvSpPr>
        <p:spPr>
          <a:xfrm>
            <a:off x="15811500" y="4876800"/>
            <a:ext cx="7366000" cy="9829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7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Foto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Foto em preto e branco de ângulo baixo de um edifício moderno"/>
          <p:cNvSpPr/>
          <p:nvPr>
            <p:ph type="pic" idx="21"/>
          </p:nvPr>
        </p:nvSpPr>
        <p:spPr>
          <a:xfrm>
            <a:off x="0" y="-1270000"/>
            <a:ext cx="24384000" cy="1625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5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Em Branco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ítulo e Foto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oto em preto e branco de luzes e sombras sobre um edifício"/>
          <p:cNvSpPr/>
          <p:nvPr>
            <p:ph type="pic" idx="21"/>
          </p:nvPr>
        </p:nvSpPr>
        <p:spPr>
          <a:xfrm>
            <a:off x="0" y="-1270000"/>
            <a:ext cx="24384000" cy="1625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Título da Apresentação"/>
          <p:cNvSpPr txBox="1"/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Título da Apresentação</a:t>
            </a:r>
          </a:p>
        </p:txBody>
      </p:sp>
      <p:sp>
        <p:nvSpPr>
          <p:cNvPr id="23" name="Autoria e Data"/>
          <p:cNvSpPr txBox="1"/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Autoria e Data</a:t>
            </a:r>
          </a:p>
        </p:txBody>
      </p:sp>
      <p:sp>
        <p:nvSpPr>
          <p:cNvPr id="24" name="Nível de Corpo Um…"/>
          <p:cNvSpPr txBox="1"/>
          <p:nvPr>
            <p:ph type="body" sz="quarter" idx="1" hasCustomPrompt="1"/>
          </p:nvPr>
        </p:nvSpPr>
        <p:spPr>
          <a:xfrm>
            <a:off x="1206500" y="11609910"/>
            <a:ext cx="21971000" cy="1144688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Subtítulo da Apresentação 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ítulo e Foto Alternativa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ítulo do Slide"/>
          <p:cNvSpPr txBox="1"/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pPr/>
            <a:r>
              <a:t>Título do Slide</a:t>
            </a:r>
          </a:p>
        </p:txBody>
      </p:sp>
      <p:sp>
        <p:nvSpPr>
          <p:cNvPr id="33" name="Nível de Corpo Um…"/>
          <p:cNvSpPr txBox="1"/>
          <p:nvPr>
            <p:ph type="body" sz="quarter" idx="1" hasCustomPrompt="1"/>
          </p:nvPr>
        </p:nvSpPr>
        <p:spPr>
          <a:xfrm>
            <a:off x="1206500" y="7060576"/>
            <a:ext cx="9779000" cy="5382403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Subtítulo do Slide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4" name="Foto em preto e branco de sombras projetadas sobre uma estrutura de concreto"/>
          <p:cNvSpPr/>
          <p:nvPr>
            <p:ph type="pic" idx="21"/>
          </p:nvPr>
        </p:nvSpPr>
        <p:spPr>
          <a:xfrm>
            <a:off x="9270652" y="1263650"/>
            <a:ext cx="16757661" cy="11188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5" name="Número do Slide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ítulo e Marcado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ítulo do Slid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Título do Slide</a:t>
            </a:r>
          </a:p>
        </p:txBody>
      </p:sp>
      <p:sp>
        <p:nvSpPr>
          <p:cNvPr id="43" name="Subtítulo do Slide"/>
          <p:cNvSpPr txBox="1"/>
          <p:nvPr>
            <p:ph type="body" sz="quarter" idx="21" hasCustomPrompt="1"/>
          </p:nvPr>
        </p:nvSpPr>
        <p:spPr>
          <a:xfrm>
            <a:off x="1206500" y="2245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Subtítulo do Slide</a:t>
            </a:r>
          </a:p>
        </p:txBody>
      </p:sp>
      <p:sp>
        <p:nvSpPr>
          <p:cNvPr id="44" name="Nível de Corpo Um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Texto com marcadores do slide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Marcado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Nível de Corpo Um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Texto com marcadores do slide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ítulo, Marcadores e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ítulo do Slide"/>
          <p:cNvSpPr txBox="1"/>
          <p:nvPr>
            <p:ph type="title" hasCustomPrompt="1"/>
          </p:nvPr>
        </p:nvSpPr>
        <p:spPr>
          <a:xfrm>
            <a:off x="1206500" y="952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Título do Slide</a:t>
            </a:r>
          </a:p>
        </p:txBody>
      </p:sp>
      <p:sp>
        <p:nvSpPr>
          <p:cNvPr id="61" name="Subtítulo do Slide"/>
          <p:cNvSpPr txBox="1"/>
          <p:nvPr>
            <p:ph type="body" sz="quarter" idx="21" hasCustomPrompt="1"/>
          </p:nvPr>
        </p:nvSpPr>
        <p:spPr>
          <a:xfrm>
            <a:off x="1206500" y="2245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Subtítulo do Slide</a:t>
            </a:r>
          </a:p>
        </p:txBody>
      </p:sp>
      <p:sp>
        <p:nvSpPr>
          <p:cNvPr id="62" name="Nível de Corpo Um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012"/>
          </a:xfrm>
          <a:prstGeom prst="rect">
            <a:avLst/>
          </a:prstGeom>
        </p:spPr>
        <p:txBody>
          <a:bodyPr/>
          <a:lstStyle/>
          <a:p>
            <a:pPr/>
            <a:r>
              <a:t>Texto com marcadores do slide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3" name="Foto em preto e branco de uma arquitetura de edifício elaborada"/>
          <p:cNvSpPr/>
          <p:nvPr>
            <p:ph type="pic" idx="22"/>
          </p:nvPr>
        </p:nvSpPr>
        <p:spPr>
          <a:xfrm>
            <a:off x="12192000" y="-1341967"/>
            <a:ext cx="10922000" cy="1639993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4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ção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ítulo da Seção"/>
          <p:cNvSpPr txBox="1"/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b="0"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Título da Seção</a:t>
            </a:r>
          </a:p>
        </p:txBody>
      </p:sp>
      <p:sp>
        <p:nvSpPr>
          <p:cNvPr id="72" name="Número do Slide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penas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Título do Slide"/>
          <p:cNvSpPr txBox="1"/>
          <p:nvPr>
            <p:ph type="title" hasCustomPrompt="1"/>
          </p:nvPr>
        </p:nvSpPr>
        <p:spPr>
          <a:xfrm>
            <a:off x="1206500" y="952500"/>
            <a:ext cx="21971000" cy="1434949"/>
          </a:xfrm>
          <a:prstGeom prst="rect">
            <a:avLst/>
          </a:prstGeom>
        </p:spPr>
        <p:txBody>
          <a:bodyPr/>
          <a:lstStyle/>
          <a:p>
            <a:pPr/>
            <a:r>
              <a:t>Título do Slide</a:t>
            </a:r>
          </a:p>
        </p:txBody>
      </p:sp>
      <p:sp>
        <p:nvSpPr>
          <p:cNvPr id="80" name="Subtítulo do Slide"/>
          <p:cNvSpPr txBox="1"/>
          <p:nvPr>
            <p:ph type="body" sz="quarter" idx="21" hasCustomPrompt="1"/>
          </p:nvPr>
        </p:nvSpPr>
        <p:spPr>
          <a:xfrm>
            <a:off x="1206500" y="2245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Subtítulo do Slide</a:t>
            </a:r>
          </a:p>
        </p:txBody>
      </p:sp>
      <p:sp>
        <p:nvSpPr>
          <p:cNvPr id="81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Título da Agenda"/>
          <p:cNvSpPr txBox="1"/>
          <p:nvPr>
            <p:ph type="title" hasCustomPrompt="1"/>
          </p:nvPr>
        </p:nvSpPr>
        <p:spPr>
          <a:xfrm>
            <a:off x="1206500" y="952500"/>
            <a:ext cx="21971000" cy="1435100"/>
          </a:xfrm>
          <a:prstGeom prst="rect">
            <a:avLst/>
          </a:prstGeom>
        </p:spPr>
        <p:txBody>
          <a:bodyPr/>
          <a:lstStyle/>
          <a:p>
            <a:pPr/>
            <a:r>
              <a:t>Título da Agenda</a:t>
            </a:r>
          </a:p>
        </p:txBody>
      </p:sp>
      <p:sp>
        <p:nvSpPr>
          <p:cNvPr id="89" name="Subtítulo de Agenda"/>
          <p:cNvSpPr txBox="1"/>
          <p:nvPr>
            <p:ph type="body" sz="quarter" idx="21" hasCustomPrompt="1"/>
          </p:nvPr>
        </p:nvSpPr>
        <p:spPr>
          <a:xfrm>
            <a:off x="1206500" y="2245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Subtítulo de Agenda</a:t>
            </a:r>
          </a:p>
        </p:txBody>
      </p:sp>
      <p:sp>
        <p:nvSpPr>
          <p:cNvPr id="90" name="Nível de Corpo Um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5pPr>
          </a:lstStyle>
          <a:p>
            <a:pPr/>
            <a:r>
              <a:t>Tópicos da Agenda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1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do Slide"/>
          <p:cNvSpPr txBox="1"/>
          <p:nvPr>
            <p:ph type="title" hasCustomPrompt="1"/>
          </p:nvPr>
        </p:nvSpPr>
        <p:spPr>
          <a:xfrm>
            <a:off x="1206500" y="952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Título do Slide</a:t>
            </a:r>
          </a:p>
        </p:txBody>
      </p:sp>
      <p:sp>
        <p:nvSpPr>
          <p:cNvPr id="3" name="Nível de Corpo Um…"/>
          <p:cNvSpPr txBox="1"/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Texto com marcadores do slide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Número do Slide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</p:sldLayoutIdLst>
  <p:transition xmlns:p14="http://schemas.microsoft.com/office/powerpoint/2010/main" spd="med" advClick="1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7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8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9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0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9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0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image" Target="../media/image23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1.png"/><Relationship Id="rId3" Type="http://schemas.openxmlformats.org/officeDocument/2006/relationships/image" Target="../media/image24.png"/><Relationship Id="rId4" Type="http://schemas.openxmlformats.org/officeDocument/2006/relationships/image" Target="../media/image25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1.png"/><Relationship Id="rId3" Type="http://schemas.openxmlformats.org/officeDocument/2006/relationships/image" Target="../media/image26.png"/><Relationship Id="rId4" Type="http://schemas.openxmlformats.org/officeDocument/2006/relationships/image" Target="../media/image27.pn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8.pn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9.png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.jpeg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.jpe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21 | Junho | 2023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21 | Junho | 2023</a:t>
            </a:r>
          </a:p>
        </p:txBody>
      </p:sp>
      <p:sp>
        <p:nvSpPr>
          <p:cNvPr id="152" name="Qualidade de Software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Qualidade de Software</a:t>
            </a:r>
          </a:p>
        </p:txBody>
      </p:sp>
      <p:sp>
        <p:nvSpPr>
          <p:cNvPr id="153" name="Sistema CRM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Sistema CRM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Introdução"/>
          <p:cNvSpPr txBox="1"/>
          <p:nvPr/>
        </p:nvSpPr>
        <p:spPr>
          <a:xfrm>
            <a:off x="635000" y="2322209"/>
            <a:ext cx="3736023" cy="944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825500">
              <a:defRPr b="1" sz="5500"/>
            </a:lvl1pPr>
          </a:lstStyle>
          <a:p>
            <a:pPr/>
            <a:r>
              <a:t>Introdução</a:t>
            </a:r>
          </a:p>
        </p:txBody>
      </p:sp>
      <p:sp>
        <p:nvSpPr>
          <p:cNvPr id="192" name="Conclusão"/>
          <p:cNvSpPr txBox="1"/>
          <p:nvPr/>
        </p:nvSpPr>
        <p:spPr>
          <a:xfrm>
            <a:off x="635000" y="10448852"/>
            <a:ext cx="3671062" cy="9449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825500">
              <a:defRPr b="1" sz="5500"/>
            </a:lvl1pPr>
          </a:lstStyle>
          <a:p>
            <a:pPr/>
            <a:r>
              <a:t>Conclusão</a:t>
            </a:r>
          </a:p>
        </p:txBody>
      </p:sp>
      <p:sp>
        <p:nvSpPr>
          <p:cNvPr id="193" name="Desenvolvimento"/>
          <p:cNvSpPr txBox="1"/>
          <p:nvPr/>
        </p:nvSpPr>
        <p:spPr>
          <a:xfrm>
            <a:off x="635000" y="7739971"/>
            <a:ext cx="5857367" cy="944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825500">
              <a:defRPr b="1" sz="5500"/>
            </a:lvl1pPr>
          </a:lstStyle>
          <a:p>
            <a:pPr/>
            <a:r>
              <a:t>Desenvolvimento</a:t>
            </a:r>
          </a:p>
        </p:txBody>
      </p:sp>
      <p:sp>
        <p:nvSpPr>
          <p:cNvPr id="194" name="Objetivo"/>
          <p:cNvSpPr txBox="1"/>
          <p:nvPr/>
        </p:nvSpPr>
        <p:spPr>
          <a:xfrm>
            <a:off x="635000" y="5031090"/>
            <a:ext cx="2895727" cy="944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825500">
              <a:defRPr b="1" sz="5500"/>
            </a:lvl1pPr>
          </a:lstStyle>
          <a:p>
            <a:pPr/>
            <a:r>
              <a:t>Objetivo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dissolve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Desenvolvimento"/>
          <p:cNvSpPr txBox="1"/>
          <p:nvPr/>
        </p:nvSpPr>
        <p:spPr>
          <a:xfrm>
            <a:off x="635000" y="670803"/>
            <a:ext cx="20977692" cy="13783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80000"/>
              </a:lnSpc>
              <a:defRPr b="1" spc="-170" sz="8500"/>
            </a:lvl1pPr>
          </a:lstStyle>
          <a:p>
            <a:pPr/>
            <a:r>
              <a:t>Desenvolvimento</a:t>
            </a:r>
          </a:p>
        </p:txBody>
      </p:sp>
      <p:sp>
        <p:nvSpPr>
          <p:cNvPr id="197" name="Análise de Negócio"/>
          <p:cNvSpPr txBox="1"/>
          <p:nvPr/>
        </p:nvSpPr>
        <p:spPr>
          <a:xfrm>
            <a:off x="634999" y="2151960"/>
            <a:ext cx="23114001" cy="944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825500">
              <a:defRPr b="1" sz="5500"/>
            </a:lvl1pPr>
          </a:lstStyle>
          <a:p>
            <a:pPr/>
            <a:r>
              <a:t>Análise de Negócio</a:t>
            </a:r>
          </a:p>
        </p:txBody>
      </p:sp>
      <p:sp>
        <p:nvSpPr>
          <p:cNvPr id="198" name="Mensal;…"/>
          <p:cNvSpPr txBox="1"/>
          <p:nvPr/>
        </p:nvSpPr>
        <p:spPr>
          <a:xfrm>
            <a:off x="635000" y="6064250"/>
            <a:ext cx="23114000" cy="20331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609600" indent="-609600" algn="l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sz="4800"/>
            </a:pPr>
            <a:r>
              <a:t>Mensal;</a:t>
            </a:r>
          </a:p>
          <a:p>
            <a:pPr marL="609600" indent="-609600" algn="l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sz="4800"/>
            </a:pPr>
            <a:r>
              <a:t>Solicitado.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dissolve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198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Fluxograma de Negócios"/>
          <p:cNvSpPr txBox="1"/>
          <p:nvPr/>
        </p:nvSpPr>
        <p:spPr>
          <a:xfrm>
            <a:off x="635000" y="670803"/>
            <a:ext cx="20977692" cy="13783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80000"/>
              </a:lnSpc>
              <a:defRPr b="1" spc="-170" sz="8500"/>
            </a:lvl1pPr>
          </a:lstStyle>
          <a:p>
            <a:pPr/>
            <a:r>
              <a:t>Fluxograma de Negócios</a:t>
            </a:r>
          </a:p>
        </p:txBody>
      </p:sp>
      <p:sp>
        <p:nvSpPr>
          <p:cNvPr id="201" name="Definir Objetivo do Cliente"/>
          <p:cNvSpPr txBox="1"/>
          <p:nvPr/>
        </p:nvSpPr>
        <p:spPr>
          <a:xfrm>
            <a:off x="634999" y="2151960"/>
            <a:ext cx="23114001" cy="944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825500">
              <a:defRPr b="1" sz="5500"/>
            </a:lvl1pPr>
          </a:lstStyle>
          <a:p>
            <a:pPr/>
            <a:r>
              <a:t>Definir Objetivo do Cliente</a:t>
            </a:r>
          </a:p>
        </p:txBody>
      </p:sp>
      <p:grpSp>
        <p:nvGrpSpPr>
          <p:cNvPr id="204" name="Definir_Objetivo_Do_Cliente.png"/>
          <p:cNvGrpSpPr/>
          <p:nvPr/>
        </p:nvGrpSpPr>
        <p:grpSpPr>
          <a:xfrm>
            <a:off x="495300" y="5575300"/>
            <a:ext cx="23393400" cy="7833732"/>
            <a:chOff x="0" y="0"/>
            <a:chExt cx="23393400" cy="7833731"/>
          </a:xfrm>
        </p:grpSpPr>
        <p:pic>
          <p:nvPicPr>
            <p:cNvPr id="203" name="Definir_Objetivo_Do_Cliente.png" descr="Definir_Objetivo_Do_Client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39700" y="139700"/>
              <a:ext cx="23114000" cy="7554332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02" name="Definir_Objetivo_Do_Cliente.png" descr="Definir_Objetivo_Do_Cliente.png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23393400" cy="7833732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dissolve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04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Fluxograma de Negócios"/>
          <p:cNvSpPr txBox="1"/>
          <p:nvPr/>
        </p:nvSpPr>
        <p:spPr>
          <a:xfrm>
            <a:off x="635000" y="670803"/>
            <a:ext cx="20977692" cy="13783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80000"/>
              </a:lnSpc>
              <a:defRPr b="1" spc="-170" sz="8500"/>
            </a:lvl1pPr>
          </a:lstStyle>
          <a:p>
            <a:pPr/>
            <a:r>
              <a:t>Fluxograma de Negócios</a:t>
            </a:r>
          </a:p>
        </p:txBody>
      </p:sp>
      <p:sp>
        <p:nvSpPr>
          <p:cNvPr id="207" name="Definir Objetivo do Desenvolvedor"/>
          <p:cNvSpPr txBox="1"/>
          <p:nvPr/>
        </p:nvSpPr>
        <p:spPr>
          <a:xfrm>
            <a:off x="634999" y="2151960"/>
            <a:ext cx="23114001" cy="944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825500">
              <a:defRPr b="1" sz="5500"/>
            </a:lvl1pPr>
          </a:lstStyle>
          <a:p>
            <a:pPr/>
            <a:r>
              <a:t>Definir Objetivo do Desenvolvedor</a:t>
            </a:r>
          </a:p>
        </p:txBody>
      </p:sp>
      <p:grpSp>
        <p:nvGrpSpPr>
          <p:cNvPr id="210" name="Definir_Objetivo_Do_Desenvolvedor.png"/>
          <p:cNvGrpSpPr/>
          <p:nvPr/>
        </p:nvGrpSpPr>
        <p:grpSpPr>
          <a:xfrm>
            <a:off x="495300" y="6210300"/>
            <a:ext cx="23393400" cy="6423628"/>
            <a:chOff x="0" y="0"/>
            <a:chExt cx="23393400" cy="6423627"/>
          </a:xfrm>
        </p:grpSpPr>
        <p:pic>
          <p:nvPicPr>
            <p:cNvPr id="209" name="Definir_Objetivo_Do_Desenvolvedor.png" descr="Definir_Objetivo_Do_Desenvolvedor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39700" y="139700"/>
              <a:ext cx="23114000" cy="6144228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08" name="Definir_Objetivo_Do_Desenvolvedor.png" descr="Definir_Objetivo_Do_Desenvolvedor.png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23393400" cy="6423628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dissolve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10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Fluxograma de Negócios"/>
          <p:cNvSpPr txBox="1"/>
          <p:nvPr/>
        </p:nvSpPr>
        <p:spPr>
          <a:xfrm>
            <a:off x="635000" y="670803"/>
            <a:ext cx="20977692" cy="13783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80000"/>
              </a:lnSpc>
              <a:defRPr b="1" spc="-170" sz="8500"/>
            </a:lvl1pPr>
          </a:lstStyle>
          <a:p>
            <a:pPr/>
            <a:r>
              <a:t>Fluxograma de Negócios</a:t>
            </a:r>
          </a:p>
        </p:txBody>
      </p:sp>
      <p:sp>
        <p:nvSpPr>
          <p:cNvPr id="213" name="Comunicação Cliente"/>
          <p:cNvSpPr txBox="1"/>
          <p:nvPr/>
        </p:nvSpPr>
        <p:spPr>
          <a:xfrm>
            <a:off x="634999" y="2151960"/>
            <a:ext cx="23114001" cy="944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825500">
              <a:defRPr b="1" sz="5500"/>
            </a:lvl1pPr>
          </a:lstStyle>
          <a:p>
            <a:pPr/>
            <a:r>
              <a:t>Comunicação Cliente</a:t>
            </a:r>
          </a:p>
        </p:txBody>
      </p:sp>
      <p:pic>
        <p:nvPicPr>
          <p:cNvPr id="214" name="Comunicacao_Cliente.png" descr="Comunicacao_Clien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40000" y="3810000"/>
            <a:ext cx="19304000" cy="956741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dissolve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14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Fluxograma de Negócios"/>
          <p:cNvSpPr txBox="1"/>
          <p:nvPr/>
        </p:nvSpPr>
        <p:spPr>
          <a:xfrm>
            <a:off x="635000" y="670803"/>
            <a:ext cx="20977692" cy="13783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80000"/>
              </a:lnSpc>
              <a:defRPr b="1" spc="-170" sz="8500"/>
            </a:lvl1pPr>
          </a:lstStyle>
          <a:p>
            <a:pPr/>
            <a:r>
              <a:t>Fluxograma de Negócios</a:t>
            </a:r>
          </a:p>
        </p:txBody>
      </p:sp>
      <p:sp>
        <p:nvSpPr>
          <p:cNvPr id="217" name="Comunicação Desenvolvedor"/>
          <p:cNvSpPr txBox="1"/>
          <p:nvPr/>
        </p:nvSpPr>
        <p:spPr>
          <a:xfrm>
            <a:off x="634999" y="2151960"/>
            <a:ext cx="23114001" cy="944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825500">
              <a:defRPr b="1" sz="5500"/>
            </a:lvl1pPr>
          </a:lstStyle>
          <a:p>
            <a:pPr/>
            <a:r>
              <a:t>Comunicação Desenvolvedor</a:t>
            </a:r>
          </a:p>
        </p:txBody>
      </p:sp>
      <p:pic>
        <p:nvPicPr>
          <p:cNvPr id="218" name="Comunicacao_Desenvolvedor.png" descr="Comunicacao_Desenvolvedo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05000" y="6350000"/>
            <a:ext cx="20574000" cy="696388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dissolve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18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Fluxograma de Negócios"/>
          <p:cNvSpPr txBox="1"/>
          <p:nvPr/>
        </p:nvSpPr>
        <p:spPr>
          <a:xfrm>
            <a:off x="635000" y="670803"/>
            <a:ext cx="20977692" cy="13783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80000"/>
              </a:lnSpc>
              <a:defRPr b="1" spc="-170" sz="8500"/>
            </a:lvl1pPr>
          </a:lstStyle>
          <a:p>
            <a:pPr/>
            <a:r>
              <a:t>Fluxograma de Negócios</a:t>
            </a:r>
          </a:p>
        </p:txBody>
      </p:sp>
      <p:sp>
        <p:nvSpPr>
          <p:cNvPr id="221" name="Comunicação Cliente Presencial"/>
          <p:cNvSpPr txBox="1"/>
          <p:nvPr/>
        </p:nvSpPr>
        <p:spPr>
          <a:xfrm>
            <a:off x="634999" y="2151960"/>
            <a:ext cx="23114001" cy="944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825500">
              <a:defRPr b="1" sz="5500"/>
            </a:lvl1pPr>
          </a:lstStyle>
          <a:p>
            <a:pPr/>
            <a:r>
              <a:t>Comunicação Cliente Presencial</a:t>
            </a:r>
          </a:p>
        </p:txBody>
      </p:sp>
      <p:pic>
        <p:nvPicPr>
          <p:cNvPr id="222" name="Comunicacao_Cliente_Presencial.png" descr="Comunicacao_Cliente_Presencial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05000" y="4445000"/>
            <a:ext cx="20574000" cy="87251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dissolve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22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Fluxograma de Negócios"/>
          <p:cNvSpPr txBox="1"/>
          <p:nvPr/>
        </p:nvSpPr>
        <p:spPr>
          <a:xfrm>
            <a:off x="635000" y="670803"/>
            <a:ext cx="20977692" cy="13783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80000"/>
              </a:lnSpc>
              <a:defRPr b="1" spc="-170" sz="8500"/>
            </a:lvl1pPr>
          </a:lstStyle>
          <a:p>
            <a:pPr/>
            <a:r>
              <a:t>Fluxograma de Negócios</a:t>
            </a:r>
          </a:p>
        </p:txBody>
      </p:sp>
      <p:sp>
        <p:nvSpPr>
          <p:cNvPr id="225" name="Comunicação Desenvolvedor Presencial"/>
          <p:cNvSpPr txBox="1"/>
          <p:nvPr/>
        </p:nvSpPr>
        <p:spPr>
          <a:xfrm>
            <a:off x="634999" y="2151960"/>
            <a:ext cx="23114001" cy="944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825500">
              <a:defRPr b="1" sz="5500"/>
            </a:lvl1pPr>
          </a:lstStyle>
          <a:p>
            <a:pPr/>
            <a:r>
              <a:t>Comunicação Desenvolvedor Presencial</a:t>
            </a:r>
          </a:p>
        </p:txBody>
      </p:sp>
      <p:pic>
        <p:nvPicPr>
          <p:cNvPr id="226" name="Comunicacao_Desenvolvedor_Presencial.png" descr="Comunicacao_Desenvolvedor_Presencial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05000" y="4445000"/>
            <a:ext cx="20574000" cy="868591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dissolve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26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Proposta de Melhoria"/>
          <p:cNvSpPr txBox="1"/>
          <p:nvPr/>
        </p:nvSpPr>
        <p:spPr>
          <a:xfrm>
            <a:off x="635000" y="670803"/>
            <a:ext cx="20977692" cy="13783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80000"/>
              </a:lnSpc>
              <a:defRPr b="1" spc="-170" sz="8500"/>
            </a:lvl1pPr>
          </a:lstStyle>
          <a:p>
            <a:pPr/>
            <a:r>
              <a:t>Proposta de Melhoria</a:t>
            </a:r>
          </a:p>
        </p:txBody>
      </p:sp>
      <p:sp>
        <p:nvSpPr>
          <p:cNvPr id="229" name="Utilização e customização do software &quot;SalesForce&quot; para automatizar e gerenciar à comunicação do desenvolvedor para o cliente."/>
          <p:cNvSpPr txBox="1"/>
          <p:nvPr/>
        </p:nvSpPr>
        <p:spPr>
          <a:xfrm>
            <a:off x="723900" y="5041900"/>
            <a:ext cx="23114000" cy="14616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90000"/>
              </a:lnSpc>
              <a:spcBef>
                <a:spcPts val="4500"/>
              </a:spcBef>
              <a:defRPr sz="4800"/>
            </a:lvl1pPr>
          </a:lstStyle>
          <a:p>
            <a:pPr/>
            <a:r>
              <a:t>Utilização e customização do software "SalesForce" para automatizar e gerenciar à comunicação do desenvolvedor para o cliente. </a:t>
            </a:r>
          </a:p>
        </p:txBody>
      </p:sp>
      <p:sp>
        <p:nvSpPr>
          <p:cNvPr id="230" name="Com essa melhoria, o fluxo de comunicação do desenvolvedor com o cliente passará de CMMI nível 1 (Inicial) para nível 2 (Gerenciado)."/>
          <p:cNvSpPr txBox="1"/>
          <p:nvPr/>
        </p:nvSpPr>
        <p:spPr>
          <a:xfrm>
            <a:off x="723900" y="7219375"/>
            <a:ext cx="23114000" cy="14616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90000"/>
              </a:lnSpc>
              <a:spcBef>
                <a:spcPts val="4500"/>
              </a:spcBef>
              <a:defRPr sz="4800"/>
            </a:lvl1pPr>
          </a:lstStyle>
          <a:p>
            <a:pPr/>
            <a:r>
              <a:t>Com essa melhoria, o fluxo de comunicação do desenvolvedor com o cliente passará de CMMI nível 1 (Inicial) para nível 2 (Gerenciado).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dissolve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ALESFORCE"/>
          <p:cNvSpPr txBox="1"/>
          <p:nvPr/>
        </p:nvSpPr>
        <p:spPr>
          <a:xfrm>
            <a:off x="635000" y="670803"/>
            <a:ext cx="20977692" cy="13783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80000"/>
              </a:lnSpc>
              <a:defRPr b="1" spc="-170" sz="8500"/>
            </a:lvl1pPr>
          </a:lstStyle>
          <a:p>
            <a:pPr/>
            <a:r>
              <a:t>SALESFORCE</a:t>
            </a:r>
          </a:p>
        </p:txBody>
      </p:sp>
      <p:grpSp>
        <p:nvGrpSpPr>
          <p:cNvPr id="235" name="image.png"/>
          <p:cNvGrpSpPr/>
          <p:nvPr/>
        </p:nvGrpSpPr>
        <p:grpSpPr>
          <a:xfrm>
            <a:off x="2527300" y="2400300"/>
            <a:ext cx="19329400" cy="10652517"/>
            <a:chOff x="0" y="0"/>
            <a:chExt cx="19329400" cy="10652516"/>
          </a:xfrm>
        </p:grpSpPr>
        <p:pic>
          <p:nvPicPr>
            <p:cNvPr id="234" name="image.png" descr="imag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39700" y="139700"/>
              <a:ext cx="19050000" cy="10373117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33" name="image.png" descr="image.png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9329400" cy="10652517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dissolve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xit" nodeType="clickEffect" presetSubtype="2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35" grpId="1"/>
      <p:bldP build="whole" bldLvl="1" animBg="1" rev="0" advAuto="0" spid="235" grpId="2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Introdução"/>
          <p:cNvSpPr txBox="1"/>
          <p:nvPr/>
        </p:nvSpPr>
        <p:spPr>
          <a:xfrm>
            <a:off x="602519" y="2322208"/>
            <a:ext cx="3736024" cy="9449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825500">
              <a:defRPr b="1" sz="5500"/>
            </a:lvl1pPr>
          </a:lstStyle>
          <a:p>
            <a:pPr/>
            <a:r>
              <a:t>Introdução</a:t>
            </a:r>
          </a:p>
        </p:txBody>
      </p:sp>
      <p:sp>
        <p:nvSpPr>
          <p:cNvPr id="156" name="Conclusão"/>
          <p:cNvSpPr txBox="1"/>
          <p:nvPr/>
        </p:nvSpPr>
        <p:spPr>
          <a:xfrm>
            <a:off x="635000" y="10448852"/>
            <a:ext cx="3671062" cy="9449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825500">
              <a:defRPr b="1" sz="5500"/>
            </a:lvl1pPr>
          </a:lstStyle>
          <a:p>
            <a:pPr/>
            <a:r>
              <a:t>Conclusão</a:t>
            </a:r>
          </a:p>
        </p:txBody>
      </p:sp>
      <p:sp>
        <p:nvSpPr>
          <p:cNvPr id="157" name="Desenvolvimento"/>
          <p:cNvSpPr txBox="1"/>
          <p:nvPr/>
        </p:nvSpPr>
        <p:spPr>
          <a:xfrm>
            <a:off x="635000" y="7739971"/>
            <a:ext cx="5857367" cy="944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825500">
              <a:defRPr b="1" sz="5500"/>
            </a:lvl1pPr>
          </a:lstStyle>
          <a:p>
            <a:pPr/>
            <a:r>
              <a:t>Desenvolvimento</a:t>
            </a:r>
          </a:p>
        </p:txBody>
      </p:sp>
      <p:sp>
        <p:nvSpPr>
          <p:cNvPr id="158" name="Objetivo"/>
          <p:cNvSpPr txBox="1"/>
          <p:nvPr/>
        </p:nvSpPr>
        <p:spPr>
          <a:xfrm>
            <a:off x="635000" y="5031090"/>
            <a:ext cx="2895727" cy="944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825500">
              <a:defRPr b="1" sz="5500"/>
            </a:lvl1pPr>
          </a:lstStyle>
          <a:p>
            <a:pPr/>
            <a:r>
              <a:t>Objetivo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dissolve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ALESFORCE"/>
          <p:cNvSpPr txBox="1"/>
          <p:nvPr/>
        </p:nvSpPr>
        <p:spPr>
          <a:xfrm>
            <a:off x="635000" y="670803"/>
            <a:ext cx="20977692" cy="13783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80000"/>
              </a:lnSpc>
              <a:defRPr b="1" spc="-170" sz="8500"/>
            </a:lvl1pPr>
          </a:lstStyle>
          <a:p>
            <a:pPr/>
            <a:r>
              <a:t>SALESFORCE</a:t>
            </a:r>
          </a:p>
        </p:txBody>
      </p:sp>
      <p:grpSp>
        <p:nvGrpSpPr>
          <p:cNvPr id="240" name="image.png"/>
          <p:cNvGrpSpPr/>
          <p:nvPr/>
        </p:nvGrpSpPr>
        <p:grpSpPr>
          <a:xfrm>
            <a:off x="2527300" y="2400300"/>
            <a:ext cx="19329400" cy="10664372"/>
            <a:chOff x="0" y="0"/>
            <a:chExt cx="19329400" cy="10664371"/>
          </a:xfrm>
        </p:grpSpPr>
        <p:pic>
          <p:nvPicPr>
            <p:cNvPr id="239" name="image.png" descr="imag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39700" y="139700"/>
              <a:ext cx="19050000" cy="10384972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38" name="image.png" descr="image.png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9329400" cy="10664372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xit" nodeType="clickEffect" presetSubtype="2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40" grpId="2"/>
      <p:bldP build="whole" bldLvl="1" animBg="1" rev="0" advAuto="0" spid="240" grpId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ALESFORCE"/>
          <p:cNvSpPr txBox="1"/>
          <p:nvPr/>
        </p:nvSpPr>
        <p:spPr>
          <a:xfrm>
            <a:off x="635000" y="670803"/>
            <a:ext cx="20977692" cy="13783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80000"/>
              </a:lnSpc>
              <a:defRPr b="1" spc="-170" sz="8500"/>
            </a:lvl1pPr>
          </a:lstStyle>
          <a:p>
            <a:pPr/>
            <a:r>
              <a:t>SALESFORCE</a:t>
            </a:r>
          </a:p>
        </p:txBody>
      </p:sp>
      <p:grpSp>
        <p:nvGrpSpPr>
          <p:cNvPr id="245" name="image.png"/>
          <p:cNvGrpSpPr/>
          <p:nvPr/>
        </p:nvGrpSpPr>
        <p:grpSpPr>
          <a:xfrm>
            <a:off x="2527300" y="2400300"/>
            <a:ext cx="19329400" cy="10599057"/>
            <a:chOff x="0" y="0"/>
            <a:chExt cx="19329400" cy="10599056"/>
          </a:xfrm>
        </p:grpSpPr>
        <p:pic>
          <p:nvPicPr>
            <p:cNvPr id="244" name="image.png" descr="imag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39700" y="139700"/>
              <a:ext cx="19050000" cy="10319657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43" name="image.png" descr="image.png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9329400" cy="10599057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xit" nodeType="clickEffect" presetSubtype="2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45" grpId="1"/>
      <p:bldP build="whole" bldLvl="1" animBg="1" rev="0" advAuto="0" spid="245" grpId="2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ALESFORCE"/>
          <p:cNvSpPr txBox="1"/>
          <p:nvPr/>
        </p:nvSpPr>
        <p:spPr>
          <a:xfrm>
            <a:off x="635000" y="670803"/>
            <a:ext cx="20977692" cy="13783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80000"/>
              </a:lnSpc>
              <a:defRPr b="1" spc="-170" sz="8500"/>
            </a:lvl1pPr>
          </a:lstStyle>
          <a:p>
            <a:pPr/>
            <a:r>
              <a:t>SALESFORCE</a:t>
            </a:r>
          </a:p>
        </p:txBody>
      </p:sp>
      <p:grpSp>
        <p:nvGrpSpPr>
          <p:cNvPr id="250" name="image.png"/>
          <p:cNvGrpSpPr/>
          <p:nvPr/>
        </p:nvGrpSpPr>
        <p:grpSpPr>
          <a:xfrm>
            <a:off x="2527300" y="2400300"/>
            <a:ext cx="19329400" cy="10593646"/>
            <a:chOff x="0" y="0"/>
            <a:chExt cx="19329400" cy="10593645"/>
          </a:xfrm>
        </p:grpSpPr>
        <p:pic>
          <p:nvPicPr>
            <p:cNvPr id="249" name="image.png" descr="imag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39700" y="139700"/>
              <a:ext cx="19050000" cy="10314246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48" name="image.png" descr="image.png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9329400" cy="10593646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xit" nodeType="clickEffect" presetSubtype="2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50" grpId="1"/>
      <p:bldP build="whole" bldLvl="1" animBg="1" rev="0" advAuto="0" spid="250" grpId="2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Power BI"/>
          <p:cNvSpPr txBox="1"/>
          <p:nvPr/>
        </p:nvSpPr>
        <p:spPr>
          <a:xfrm>
            <a:off x="635000" y="670803"/>
            <a:ext cx="20977692" cy="13783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80000"/>
              </a:lnSpc>
              <a:defRPr b="1" spc="-170" sz="8500"/>
            </a:lvl1pPr>
          </a:lstStyle>
          <a:p>
            <a:pPr/>
            <a:r>
              <a:t>Power BI</a:t>
            </a:r>
          </a:p>
        </p:txBody>
      </p:sp>
      <p:pic>
        <p:nvPicPr>
          <p:cNvPr id="253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75172" y="5065476"/>
            <a:ext cx="16908229" cy="2427524"/>
          </a:xfrm>
          <a:prstGeom prst="rect">
            <a:avLst/>
          </a:prstGeom>
          <a:ln w="12700">
            <a:miter lim="400000"/>
          </a:ln>
        </p:spPr>
      </p:pic>
      <p:sp>
        <p:nvSpPr>
          <p:cNvPr id="254" name="A base de dados utilizada para a criação do painel:"/>
          <p:cNvSpPr txBox="1"/>
          <p:nvPr/>
        </p:nvSpPr>
        <p:spPr>
          <a:xfrm>
            <a:off x="2674823" y="3472433"/>
            <a:ext cx="9512301" cy="10053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000"/>
            </a:lvl1pPr>
          </a:lstStyle>
          <a:p>
            <a:pPr/>
            <a:r>
              <a:t>A base de dados utilizada para a criação do painel: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83652" y="304800"/>
            <a:ext cx="21816696" cy="131064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4200" y="736600"/>
            <a:ext cx="11607800" cy="6908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59" name="Linha Linha" descr="Linha Linha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3104659">
            <a:off x="4886391" y="3906394"/>
            <a:ext cx="2032166" cy="352234"/>
          </a:xfrm>
          <a:prstGeom prst="rect">
            <a:avLst/>
          </a:prstGeom>
        </p:spPr>
      </p:pic>
      <p:sp>
        <p:nvSpPr>
          <p:cNvPr id="261" name="Taxa de conversão"/>
          <p:cNvSpPr txBox="1"/>
          <p:nvPr/>
        </p:nvSpPr>
        <p:spPr>
          <a:xfrm>
            <a:off x="14193722" y="1144017"/>
            <a:ext cx="7429501" cy="7091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4000"/>
            </a:lvl1pPr>
          </a:lstStyle>
          <a:p>
            <a:pPr/>
            <a:r>
              <a:t>Taxa de conversão</a:t>
            </a:r>
          </a:p>
        </p:txBody>
      </p:sp>
      <p:pic>
        <p:nvPicPr>
          <p:cNvPr id="262" name="image.png" descr="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590552" y="5022017"/>
            <a:ext cx="13284948" cy="623018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ID="9" grpId="1" fill="hold">
                                  <p:stCondLst>
                                    <p:cond delay="5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0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Class="entr" nodeType="after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1" dur="10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59" grpId="1"/>
      <p:bldP build="whole" bldLvl="1" animBg="1" rev="0" advAuto="0" spid="262" grpId="2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6400" y="629497"/>
            <a:ext cx="10464800" cy="6228503"/>
          </a:xfrm>
          <a:prstGeom prst="rect">
            <a:avLst/>
          </a:prstGeom>
          <a:ln w="12700">
            <a:miter lim="400000"/>
          </a:ln>
        </p:spPr>
      </p:pic>
      <p:pic>
        <p:nvPicPr>
          <p:cNvPr id="265" name="Linha Linha" descr="Linha Linha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2014962">
            <a:off x="6032114" y="5651537"/>
            <a:ext cx="2204541" cy="352235"/>
          </a:xfrm>
          <a:prstGeom prst="rect">
            <a:avLst/>
          </a:prstGeom>
        </p:spPr>
      </p:pic>
      <p:sp>
        <p:nvSpPr>
          <p:cNvPr id="267" name="Quantidade de atendimento  presencial por mês"/>
          <p:cNvSpPr txBox="1"/>
          <p:nvPr/>
        </p:nvSpPr>
        <p:spPr>
          <a:xfrm>
            <a:off x="12466523" y="1696467"/>
            <a:ext cx="7429501" cy="13314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4000"/>
            </a:lvl1pPr>
          </a:lstStyle>
          <a:p>
            <a:pPr/>
            <a:r>
              <a:t>Quantidade de atendimento  presencial por mês</a:t>
            </a:r>
          </a:p>
        </p:txBody>
      </p:sp>
      <p:pic>
        <p:nvPicPr>
          <p:cNvPr id="268" name="image.png" descr="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206937" y="5524339"/>
            <a:ext cx="13725963" cy="687086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ID="9" grpId="1" fill="hold">
                                  <p:stCondLst>
                                    <p:cond delay="5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0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Class="entr" nodeType="after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1" dur="10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68" grpId="1"/>
      <p:bldP build="whole" bldLvl="1" animBg="1" rev="0" advAuto="0" spid="265" grpId="2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6400" y="629497"/>
            <a:ext cx="10464800" cy="6228503"/>
          </a:xfrm>
          <a:prstGeom prst="rect">
            <a:avLst/>
          </a:prstGeom>
          <a:ln w="12700">
            <a:miter lim="400000"/>
          </a:ln>
        </p:spPr>
      </p:pic>
      <p:pic>
        <p:nvPicPr>
          <p:cNvPr id="271" name="Linha Linha" descr="Linha Linha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815034">
            <a:off x="4498362" y="5552811"/>
            <a:ext cx="2819431" cy="352235"/>
          </a:xfrm>
          <a:prstGeom prst="rect">
            <a:avLst/>
          </a:prstGeom>
        </p:spPr>
      </p:pic>
      <p:sp>
        <p:nvSpPr>
          <p:cNvPr id="273" name="Quantidade de atendimento  online por mês"/>
          <p:cNvSpPr txBox="1"/>
          <p:nvPr/>
        </p:nvSpPr>
        <p:spPr>
          <a:xfrm>
            <a:off x="12466523" y="1696467"/>
            <a:ext cx="7429501" cy="13314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4000"/>
            </a:lvl1pPr>
          </a:lstStyle>
          <a:p>
            <a:pPr/>
            <a:r>
              <a:t>Quantidade de atendimento  online por mês</a:t>
            </a:r>
          </a:p>
        </p:txBody>
      </p:sp>
      <p:pic>
        <p:nvPicPr>
          <p:cNvPr id="274" name="image.png" descr="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327900" y="5575300"/>
            <a:ext cx="14303830" cy="7086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ID="9" grpId="1" fill="hold">
                                  <p:stCondLst>
                                    <p:cond delay="5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0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Class="entr" nodeType="after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1" dur="10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74" grpId="2"/>
      <p:bldP build="whole" bldLvl="1" animBg="1" rev="0" advAuto="0" spid="271" grpId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62200" y="3238500"/>
            <a:ext cx="9914567" cy="6692900"/>
          </a:xfrm>
          <a:prstGeom prst="rect">
            <a:avLst/>
          </a:prstGeom>
          <a:ln w="12700">
            <a:miter lim="400000"/>
          </a:ln>
        </p:spPr>
      </p:pic>
      <p:sp>
        <p:nvSpPr>
          <p:cNvPr id="277" name="Diminuição no tempo médio…"/>
          <p:cNvSpPr txBox="1"/>
          <p:nvPr/>
        </p:nvSpPr>
        <p:spPr>
          <a:xfrm>
            <a:off x="14285671" y="5632856"/>
            <a:ext cx="6328258" cy="12310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800"/>
            </a:pPr>
            <a:r>
              <a:t>Diminuição no tempo médio </a:t>
            </a:r>
          </a:p>
          <a:p>
            <a:pPr>
              <a:defRPr sz="3800"/>
            </a:pPr>
            <a:r>
              <a:t>de atendimento ao cliente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Introdução"/>
          <p:cNvSpPr txBox="1"/>
          <p:nvPr/>
        </p:nvSpPr>
        <p:spPr>
          <a:xfrm>
            <a:off x="635000" y="2322209"/>
            <a:ext cx="3736023" cy="944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825500">
              <a:defRPr b="1" sz="5500"/>
            </a:lvl1pPr>
          </a:lstStyle>
          <a:p>
            <a:pPr/>
            <a:r>
              <a:t>Introdução</a:t>
            </a:r>
          </a:p>
        </p:txBody>
      </p:sp>
      <p:sp>
        <p:nvSpPr>
          <p:cNvPr id="280" name="Conclusão"/>
          <p:cNvSpPr txBox="1"/>
          <p:nvPr/>
        </p:nvSpPr>
        <p:spPr>
          <a:xfrm>
            <a:off x="635000" y="10448852"/>
            <a:ext cx="3671062" cy="9449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825500">
              <a:defRPr b="1" sz="5500"/>
            </a:lvl1pPr>
          </a:lstStyle>
          <a:p>
            <a:pPr/>
            <a:r>
              <a:t>Conclusão</a:t>
            </a:r>
          </a:p>
        </p:txBody>
      </p:sp>
      <p:sp>
        <p:nvSpPr>
          <p:cNvPr id="281" name="Desenvolvimento"/>
          <p:cNvSpPr txBox="1"/>
          <p:nvPr/>
        </p:nvSpPr>
        <p:spPr>
          <a:xfrm>
            <a:off x="635000" y="7739971"/>
            <a:ext cx="5857367" cy="944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825500">
              <a:defRPr b="1" sz="5500"/>
            </a:lvl1pPr>
          </a:lstStyle>
          <a:p>
            <a:pPr/>
            <a:r>
              <a:t>Desenvolvimento</a:t>
            </a:r>
          </a:p>
        </p:txBody>
      </p:sp>
      <p:sp>
        <p:nvSpPr>
          <p:cNvPr id="282" name="Objetivo"/>
          <p:cNvSpPr txBox="1"/>
          <p:nvPr/>
        </p:nvSpPr>
        <p:spPr>
          <a:xfrm>
            <a:off x="635000" y="5031090"/>
            <a:ext cx="2895727" cy="944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825500">
              <a:defRPr b="1" sz="5500"/>
            </a:lvl1pPr>
          </a:lstStyle>
          <a:p>
            <a:pPr/>
            <a:r>
              <a:t>Objetivo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dissolve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Introdução"/>
          <p:cNvSpPr txBox="1"/>
          <p:nvPr/>
        </p:nvSpPr>
        <p:spPr>
          <a:xfrm>
            <a:off x="635000" y="2322209"/>
            <a:ext cx="3736023" cy="944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825500">
              <a:defRPr b="1" sz="5500"/>
            </a:lvl1pPr>
          </a:lstStyle>
          <a:p>
            <a:pPr/>
            <a:r>
              <a:t>Introdução</a:t>
            </a:r>
          </a:p>
        </p:txBody>
      </p:sp>
      <p:sp>
        <p:nvSpPr>
          <p:cNvPr id="161" name="Conclusão"/>
          <p:cNvSpPr txBox="1"/>
          <p:nvPr/>
        </p:nvSpPr>
        <p:spPr>
          <a:xfrm>
            <a:off x="635000" y="10448852"/>
            <a:ext cx="3671062" cy="9449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825500">
              <a:defRPr b="1" sz="5500"/>
            </a:lvl1pPr>
          </a:lstStyle>
          <a:p>
            <a:pPr/>
            <a:r>
              <a:t>Conclusão</a:t>
            </a:r>
          </a:p>
        </p:txBody>
      </p:sp>
      <p:sp>
        <p:nvSpPr>
          <p:cNvPr id="162" name="Desenvolvimento"/>
          <p:cNvSpPr txBox="1"/>
          <p:nvPr/>
        </p:nvSpPr>
        <p:spPr>
          <a:xfrm>
            <a:off x="635000" y="7739971"/>
            <a:ext cx="5857367" cy="944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825500">
              <a:defRPr b="1" sz="5500"/>
            </a:lvl1pPr>
          </a:lstStyle>
          <a:p>
            <a:pPr/>
            <a:r>
              <a:t>Desenvolvimento</a:t>
            </a:r>
          </a:p>
        </p:txBody>
      </p:sp>
      <p:sp>
        <p:nvSpPr>
          <p:cNvPr id="163" name="Objetivo"/>
          <p:cNvSpPr txBox="1"/>
          <p:nvPr/>
        </p:nvSpPr>
        <p:spPr>
          <a:xfrm>
            <a:off x="635000" y="5031090"/>
            <a:ext cx="2895727" cy="944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825500">
              <a:defRPr b="1" sz="5500"/>
            </a:lvl1pPr>
          </a:lstStyle>
          <a:p>
            <a:pPr/>
            <a:r>
              <a:t>Objetivo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dissolve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Introdução"/>
          <p:cNvSpPr txBox="1"/>
          <p:nvPr/>
        </p:nvSpPr>
        <p:spPr>
          <a:xfrm>
            <a:off x="635000" y="2322209"/>
            <a:ext cx="3736023" cy="944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825500">
              <a:defRPr b="1" sz="5500"/>
            </a:lvl1pPr>
          </a:lstStyle>
          <a:p>
            <a:pPr/>
            <a:r>
              <a:t>Introdução</a:t>
            </a:r>
          </a:p>
        </p:txBody>
      </p:sp>
      <p:sp>
        <p:nvSpPr>
          <p:cNvPr id="285" name="Conclusão"/>
          <p:cNvSpPr txBox="1"/>
          <p:nvPr/>
        </p:nvSpPr>
        <p:spPr>
          <a:xfrm>
            <a:off x="635000" y="10448852"/>
            <a:ext cx="3671062" cy="9449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825500">
              <a:defRPr b="1" sz="5500"/>
            </a:lvl1pPr>
          </a:lstStyle>
          <a:p>
            <a:pPr/>
            <a:r>
              <a:t>Conclusão</a:t>
            </a:r>
          </a:p>
        </p:txBody>
      </p:sp>
      <p:sp>
        <p:nvSpPr>
          <p:cNvPr id="286" name="Desenvolvimento"/>
          <p:cNvSpPr txBox="1"/>
          <p:nvPr/>
        </p:nvSpPr>
        <p:spPr>
          <a:xfrm>
            <a:off x="635000" y="7739971"/>
            <a:ext cx="5857367" cy="944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825500">
              <a:defRPr b="1" sz="5500"/>
            </a:lvl1pPr>
          </a:lstStyle>
          <a:p>
            <a:pPr/>
            <a:r>
              <a:t>Desenvolvimento</a:t>
            </a:r>
          </a:p>
        </p:txBody>
      </p:sp>
      <p:sp>
        <p:nvSpPr>
          <p:cNvPr id="287" name="Objetivo"/>
          <p:cNvSpPr txBox="1"/>
          <p:nvPr/>
        </p:nvSpPr>
        <p:spPr>
          <a:xfrm>
            <a:off x="635000" y="5031090"/>
            <a:ext cx="2895727" cy="944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825500">
              <a:defRPr b="1" sz="5500"/>
            </a:lvl1pPr>
          </a:lstStyle>
          <a:p>
            <a:pPr/>
            <a:r>
              <a:t>Objetivo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dissolve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Conclusão"/>
          <p:cNvSpPr txBox="1"/>
          <p:nvPr/>
        </p:nvSpPr>
        <p:spPr>
          <a:xfrm>
            <a:off x="635000" y="670803"/>
            <a:ext cx="20977692" cy="13783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80000"/>
              </a:lnSpc>
              <a:defRPr b="1" spc="-170" sz="8500"/>
            </a:lvl1pPr>
          </a:lstStyle>
          <a:p>
            <a:pPr/>
            <a:r>
              <a:t>Conclusão</a:t>
            </a:r>
          </a:p>
        </p:txBody>
      </p:sp>
      <p:sp>
        <p:nvSpPr>
          <p:cNvPr id="290" name="Concluindo, todo esse projeto resultará em colaborações mais eficientes, compreensão clara das necessidades do cliente,  comunicação fluida e entrega de projetos satisfatórios.  A melhoria na comunicação também promoverá relacionamentos sólidos e bem-suc"/>
          <p:cNvSpPr txBox="1"/>
          <p:nvPr/>
        </p:nvSpPr>
        <p:spPr>
          <a:xfrm>
            <a:off x="1252423" y="4644034"/>
            <a:ext cx="19748501" cy="44279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just">
              <a:defRPr sz="4800"/>
            </a:pPr>
            <a:r>
              <a:t>Concluindo, todo esse projeto resultará em colaborações mais eficientes, compreensão clara das necessidades do cliente,  comunicação fluida e entrega de projetos satisfatórios. </a:t>
            </a:r>
            <a:br/>
            <a:r>
              <a:t>A melhoria na comunicação também promoverá relacionamentos sólidos e bem-sucedidos, impulsionando a qualidade e a eficiência do trabalho.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dissolve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Conclusão"/>
          <p:cNvSpPr txBox="1"/>
          <p:nvPr/>
        </p:nvSpPr>
        <p:spPr>
          <a:xfrm>
            <a:off x="635000" y="670803"/>
            <a:ext cx="20977692" cy="13783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80000"/>
              </a:lnSpc>
              <a:defRPr b="1" spc="-170" sz="8500"/>
            </a:lvl1pPr>
          </a:lstStyle>
          <a:p>
            <a:pPr/>
            <a:r>
              <a:t>Conclusão</a:t>
            </a:r>
          </a:p>
        </p:txBody>
      </p:sp>
      <p:sp>
        <p:nvSpPr>
          <p:cNvPr id="293" name="Sprints"/>
          <p:cNvSpPr txBox="1"/>
          <p:nvPr/>
        </p:nvSpPr>
        <p:spPr>
          <a:xfrm>
            <a:off x="634999" y="2151960"/>
            <a:ext cx="23114001" cy="944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825500">
              <a:defRPr b="1" sz="5500"/>
            </a:lvl1pPr>
          </a:lstStyle>
          <a:p>
            <a:pPr/>
            <a:r>
              <a:t>Sprints</a:t>
            </a:r>
          </a:p>
        </p:txBody>
      </p:sp>
      <p:pic>
        <p:nvPicPr>
          <p:cNvPr id="294" name="Sprint_1.png" descr="Sprint_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74640" y="5080000"/>
            <a:ext cx="20834720" cy="759214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Conclusão"/>
          <p:cNvSpPr txBox="1"/>
          <p:nvPr/>
        </p:nvSpPr>
        <p:spPr>
          <a:xfrm>
            <a:off x="635000" y="670803"/>
            <a:ext cx="20977692" cy="13783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80000"/>
              </a:lnSpc>
              <a:defRPr b="1" spc="-170" sz="8500"/>
            </a:lvl1pPr>
          </a:lstStyle>
          <a:p>
            <a:pPr/>
            <a:r>
              <a:t>Conclusão</a:t>
            </a:r>
          </a:p>
        </p:txBody>
      </p:sp>
      <p:sp>
        <p:nvSpPr>
          <p:cNvPr id="297" name="Sprints"/>
          <p:cNvSpPr txBox="1"/>
          <p:nvPr/>
        </p:nvSpPr>
        <p:spPr>
          <a:xfrm>
            <a:off x="634999" y="2151960"/>
            <a:ext cx="23114001" cy="944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825500">
              <a:defRPr b="1" sz="5500"/>
            </a:lvl1pPr>
          </a:lstStyle>
          <a:p>
            <a:pPr/>
            <a:r>
              <a:t>Sprints</a:t>
            </a:r>
          </a:p>
        </p:txBody>
      </p:sp>
      <p:pic>
        <p:nvPicPr>
          <p:cNvPr id="298" name="sprint2.jpg" descr="sprint2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5000" y="6350000"/>
            <a:ext cx="23114000" cy="535955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Conclusão"/>
          <p:cNvSpPr txBox="1"/>
          <p:nvPr/>
        </p:nvSpPr>
        <p:spPr>
          <a:xfrm>
            <a:off x="635000" y="670803"/>
            <a:ext cx="20977692" cy="13783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80000"/>
              </a:lnSpc>
              <a:defRPr b="1" spc="-170" sz="8500"/>
            </a:lvl1pPr>
          </a:lstStyle>
          <a:p>
            <a:pPr/>
            <a:r>
              <a:t>Conclusão</a:t>
            </a:r>
          </a:p>
        </p:txBody>
      </p:sp>
      <p:sp>
        <p:nvSpPr>
          <p:cNvPr id="301" name="Sprints"/>
          <p:cNvSpPr txBox="1"/>
          <p:nvPr/>
        </p:nvSpPr>
        <p:spPr>
          <a:xfrm>
            <a:off x="634999" y="2151960"/>
            <a:ext cx="23114001" cy="944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825500">
              <a:defRPr b="1" sz="5500"/>
            </a:lvl1pPr>
          </a:lstStyle>
          <a:p>
            <a:pPr/>
            <a:r>
              <a:t>Sprints</a:t>
            </a:r>
          </a:p>
        </p:txBody>
      </p:sp>
      <p:pic>
        <p:nvPicPr>
          <p:cNvPr id="302" name="sprint3.jpg" descr="sprint3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5000" y="4445000"/>
            <a:ext cx="23114000" cy="817657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Introdução"/>
          <p:cNvSpPr txBox="1"/>
          <p:nvPr/>
        </p:nvSpPr>
        <p:spPr>
          <a:xfrm>
            <a:off x="635000" y="670803"/>
            <a:ext cx="23114000" cy="13783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80000"/>
              </a:lnSpc>
              <a:defRPr b="1" spc="-170" sz="8500"/>
            </a:lvl1pPr>
          </a:lstStyle>
          <a:p>
            <a:pPr/>
            <a:r>
              <a:t>Introdução</a:t>
            </a:r>
          </a:p>
        </p:txBody>
      </p:sp>
      <p:sp>
        <p:nvSpPr>
          <p:cNvPr id="166" name="Este um projeto para trazer a melhoria de fluxos, buscando melhorar o processo, comunicação e toda a qualidade do projeto."/>
          <p:cNvSpPr txBox="1"/>
          <p:nvPr/>
        </p:nvSpPr>
        <p:spPr>
          <a:xfrm>
            <a:off x="635000" y="5448851"/>
            <a:ext cx="23114000" cy="14616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just">
              <a:lnSpc>
                <a:spcPct val="90000"/>
              </a:lnSpc>
              <a:spcBef>
                <a:spcPts val="4500"/>
              </a:spcBef>
              <a:defRPr sz="4800"/>
            </a:lvl1pPr>
          </a:lstStyle>
          <a:p>
            <a:pPr/>
            <a:r>
              <a:t>Este um projeto para trazer a melhoria de fluxos, buscando melhorar o processo, comunicação e toda a qualidade do projeto.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dissolve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Introdução"/>
          <p:cNvSpPr txBox="1"/>
          <p:nvPr/>
        </p:nvSpPr>
        <p:spPr>
          <a:xfrm>
            <a:off x="635000" y="2322209"/>
            <a:ext cx="3736023" cy="944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825500">
              <a:defRPr b="1" sz="5500"/>
            </a:lvl1pPr>
          </a:lstStyle>
          <a:p>
            <a:pPr/>
            <a:r>
              <a:t>Introdução</a:t>
            </a:r>
          </a:p>
        </p:txBody>
      </p:sp>
      <p:sp>
        <p:nvSpPr>
          <p:cNvPr id="169" name="Conclusão"/>
          <p:cNvSpPr txBox="1"/>
          <p:nvPr/>
        </p:nvSpPr>
        <p:spPr>
          <a:xfrm>
            <a:off x="635000" y="10448852"/>
            <a:ext cx="3671062" cy="9449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825500">
              <a:defRPr b="1" sz="5500"/>
            </a:lvl1pPr>
          </a:lstStyle>
          <a:p>
            <a:pPr/>
            <a:r>
              <a:t>Conclusão</a:t>
            </a:r>
          </a:p>
        </p:txBody>
      </p:sp>
      <p:sp>
        <p:nvSpPr>
          <p:cNvPr id="170" name="Desenvolvimento"/>
          <p:cNvSpPr txBox="1"/>
          <p:nvPr/>
        </p:nvSpPr>
        <p:spPr>
          <a:xfrm>
            <a:off x="635000" y="7739971"/>
            <a:ext cx="5857367" cy="944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825500">
              <a:defRPr b="1" sz="5500"/>
            </a:lvl1pPr>
          </a:lstStyle>
          <a:p>
            <a:pPr/>
            <a:r>
              <a:t>Desenvolvimento</a:t>
            </a:r>
          </a:p>
        </p:txBody>
      </p:sp>
      <p:sp>
        <p:nvSpPr>
          <p:cNvPr id="171" name="Objetivo"/>
          <p:cNvSpPr txBox="1"/>
          <p:nvPr/>
        </p:nvSpPr>
        <p:spPr>
          <a:xfrm>
            <a:off x="635000" y="5031090"/>
            <a:ext cx="2895727" cy="944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825500">
              <a:defRPr b="1" sz="5500"/>
            </a:lvl1pPr>
          </a:lstStyle>
          <a:p>
            <a:pPr/>
            <a:r>
              <a:t>Objetivo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dissolve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Introdução"/>
          <p:cNvSpPr txBox="1"/>
          <p:nvPr/>
        </p:nvSpPr>
        <p:spPr>
          <a:xfrm>
            <a:off x="635000" y="2322209"/>
            <a:ext cx="3736023" cy="944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825500">
              <a:defRPr b="1" sz="5500"/>
            </a:lvl1pPr>
          </a:lstStyle>
          <a:p>
            <a:pPr/>
            <a:r>
              <a:t>Introdução</a:t>
            </a:r>
          </a:p>
        </p:txBody>
      </p:sp>
      <p:sp>
        <p:nvSpPr>
          <p:cNvPr id="174" name="Conclusão"/>
          <p:cNvSpPr txBox="1"/>
          <p:nvPr/>
        </p:nvSpPr>
        <p:spPr>
          <a:xfrm>
            <a:off x="635000" y="10448852"/>
            <a:ext cx="3671062" cy="9449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825500">
              <a:defRPr b="1" sz="5500"/>
            </a:lvl1pPr>
          </a:lstStyle>
          <a:p>
            <a:pPr/>
            <a:r>
              <a:t>Conclusão</a:t>
            </a:r>
          </a:p>
        </p:txBody>
      </p:sp>
      <p:sp>
        <p:nvSpPr>
          <p:cNvPr id="175" name="Desenvolvimento"/>
          <p:cNvSpPr txBox="1"/>
          <p:nvPr/>
        </p:nvSpPr>
        <p:spPr>
          <a:xfrm>
            <a:off x="635000" y="7739971"/>
            <a:ext cx="5857367" cy="944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825500">
              <a:defRPr b="1" sz="5500"/>
            </a:lvl1pPr>
          </a:lstStyle>
          <a:p>
            <a:pPr/>
            <a:r>
              <a:t>Desenvolvimento</a:t>
            </a:r>
          </a:p>
        </p:txBody>
      </p:sp>
      <p:sp>
        <p:nvSpPr>
          <p:cNvPr id="176" name="Objetivo"/>
          <p:cNvSpPr txBox="1"/>
          <p:nvPr/>
        </p:nvSpPr>
        <p:spPr>
          <a:xfrm>
            <a:off x="635000" y="5031090"/>
            <a:ext cx="2895727" cy="944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825500">
              <a:defRPr b="1" sz="5500"/>
            </a:lvl1pPr>
          </a:lstStyle>
          <a:p>
            <a:pPr/>
            <a:r>
              <a:t>Objetivo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dissolve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Objetivo"/>
          <p:cNvSpPr txBox="1"/>
          <p:nvPr/>
        </p:nvSpPr>
        <p:spPr>
          <a:xfrm>
            <a:off x="635000" y="670803"/>
            <a:ext cx="20977692" cy="13783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80000"/>
              </a:lnSpc>
              <a:defRPr b="1" spc="-170" sz="8500"/>
            </a:lvl1pPr>
          </a:lstStyle>
          <a:p>
            <a:pPr/>
            <a:r>
              <a:t>Objetivo</a:t>
            </a:r>
          </a:p>
        </p:txBody>
      </p:sp>
      <p:sp>
        <p:nvSpPr>
          <p:cNvPr id="179" name="O trabalho visa a melhoria nos processo de comunicação entre o desenvolvedor e o cliente, ou seja, será intermediado um processo de melhoramento da situação atual de como se encontra o utilizado pelo Desenvolvedor Solo(Freelancer) com o Cliente."/>
          <p:cNvSpPr txBox="1"/>
          <p:nvPr/>
        </p:nvSpPr>
        <p:spPr>
          <a:xfrm>
            <a:off x="635000" y="6023391"/>
            <a:ext cx="23114000" cy="2114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just">
              <a:lnSpc>
                <a:spcPct val="90000"/>
              </a:lnSpc>
              <a:spcBef>
                <a:spcPts val="4500"/>
              </a:spcBef>
              <a:defRPr sz="4800"/>
            </a:lvl1pPr>
          </a:lstStyle>
          <a:p>
            <a:pPr/>
            <a:r>
              <a:t>O trabalho visa a melhoria nos processo de comunicação entre o desenvolvedor e o cliente, ou seja, será intermediado um processo de melhoramento da situação atual de como se encontra o utilizado pelo Desenvolvedor Solo(Freelancer) com o Cliente.</a:t>
            </a:r>
          </a:p>
        </p:txBody>
      </p:sp>
      <p:sp>
        <p:nvSpPr>
          <p:cNvPr id="180" name="Geral"/>
          <p:cNvSpPr txBox="1"/>
          <p:nvPr/>
        </p:nvSpPr>
        <p:spPr>
          <a:xfrm>
            <a:off x="634999" y="2151960"/>
            <a:ext cx="23114001" cy="944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825500">
              <a:defRPr b="1" sz="5500"/>
            </a:lvl1pPr>
          </a:lstStyle>
          <a:p>
            <a:pPr/>
            <a:r>
              <a:t>Geral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dissolve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Objetivo"/>
          <p:cNvSpPr txBox="1"/>
          <p:nvPr/>
        </p:nvSpPr>
        <p:spPr>
          <a:xfrm>
            <a:off x="635000" y="670803"/>
            <a:ext cx="20977692" cy="13783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80000"/>
              </a:lnSpc>
              <a:defRPr b="1" spc="-170" sz="8500"/>
            </a:lvl1pPr>
          </a:lstStyle>
          <a:p>
            <a:pPr/>
            <a:r>
              <a:t>Objetivo</a:t>
            </a:r>
          </a:p>
        </p:txBody>
      </p:sp>
      <p:sp>
        <p:nvSpPr>
          <p:cNvPr id="183" name="Desenvolver os fluxos atuais da comunicação;…"/>
          <p:cNvSpPr txBox="1"/>
          <p:nvPr/>
        </p:nvSpPr>
        <p:spPr>
          <a:xfrm>
            <a:off x="635000" y="5737641"/>
            <a:ext cx="23114000" cy="5707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609600" indent="-609600" algn="l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sz="4800"/>
            </a:pPr>
            <a:r>
              <a:t>Desenvolver os fluxos atuais da comunicação;</a:t>
            </a:r>
          </a:p>
          <a:p>
            <a:pPr marL="609600" indent="-609600" algn="l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sz="4800"/>
            </a:pPr>
            <a:r>
              <a:t>Desenvolver os fluxos de comunicação;</a:t>
            </a:r>
          </a:p>
          <a:p>
            <a:pPr marL="609600" indent="-609600" algn="l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sz="4800"/>
            </a:pPr>
            <a:r>
              <a:t>Desenvolver documentação da comunicação;</a:t>
            </a:r>
          </a:p>
          <a:p>
            <a:pPr marL="609600" indent="-609600" algn="l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sz="4800"/>
            </a:pPr>
            <a:r>
              <a:t>Desenvolver dados sobre a qualidade da comunicação;</a:t>
            </a:r>
          </a:p>
          <a:p>
            <a:pPr marL="609600" indent="-609600" algn="l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sz="4800"/>
            </a:pPr>
            <a:r>
              <a:t>Desenvolver a análise da comunicação assertivas.</a:t>
            </a:r>
          </a:p>
        </p:txBody>
      </p:sp>
      <p:sp>
        <p:nvSpPr>
          <p:cNvPr id="184" name="Específicos"/>
          <p:cNvSpPr txBox="1"/>
          <p:nvPr/>
        </p:nvSpPr>
        <p:spPr>
          <a:xfrm>
            <a:off x="634999" y="2151960"/>
            <a:ext cx="23114001" cy="944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825500">
              <a:defRPr b="1" sz="5500"/>
            </a:lvl1pPr>
          </a:lstStyle>
          <a:p>
            <a:pPr/>
            <a:r>
              <a:t>Específicos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dissolve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183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Introdução"/>
          <p:cNvSpPr txBox="1"/>
          <p:nvPr/>
        </p:nvSpPr>
        <p:spPr>
          <a:xfrm>
            <a:off x="635000" y="2322209"/>
            <a:ext cx="3736023" cy="944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825500">
              <a:defRPr b="1" sz="5500"/>
            </a:lvl1pPr>
          </a:lstStyle>
          <a:p>
            <a:pPr/>
            <a:r>
              <a:t>Introdução</a:t>
            </a:r>
          </a:p>
        </p:txBody>
      </p:sp>
      <p:sp>
        <p:nvSpPr>
          <p:cNvPr id="187" name="Conclusão"/>
          <p:cNvSpPr txBox="1"/>
          <p:nvPr/>
        </p:nvSpPr>
        <p:spPr>
          <a:xfrm>
            <a:off x="635000" y="10448852"/>
            <a:ext cx="3671062" cy="9449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825500">
              <a:defRPr b="1" sz="5500"/>
            </a:lvl1pPr>
          </a:lstStyle>
          <a:p>
            <a:pPr/>
            <a:r>
              <a:t>Conclusão</a:t>
            </a:r>
          </a:p>
        </p:txBody>
      </p:sp>
      <p:sp>
        <p:nvSpPr>
          <p:cNvPr id="188" name="Desenvolvimento"/>
          <p:cNvSpPr txBox="1"/>
          <p:nvPr/>
        </p:nvSpPr>
        <p:spPr>
          <a:xfrm>
            <a:off x="635000" y="7739971"/>
            <a:ext cx="5857367" cy="944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825500">
              <a:defRPr b="1" sz="5500"/>
            </a:lvl1pPr>
          </a:lstStyle>
          <a:p>
            <a:pPr/>
            <a:r>
              <a:t>Desenvolvimento</a:t>
            </a:r>
          </a:p>
        </p:txBody>
      </p:sp>
      <p:sp>
        <p:nvSpPr>
          <p:cNvPr id="189" name="Objetivo"/>
          <p:cNvSpPr txBox="1"/>
          <p:nvPr/>
        </p:nvSpPr>
        <p:spPr>
          <a:xfrm>
            <a:off x="635000" y="5031090"/>
            <a:ext cx="2895727" cy="944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825500">
              <a:defRPr b="1" sz="5500"/>
            </a:lvl1pPr>
          </a:lstStyle>
          <a:p>
            <a:pPr/>
            <a:r>
              <a:t>Objetivo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dissolve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32_DynamicDark">
  <a:themeElements>
    <a:clrScheme name="32_DynamicDark">
      <a:dk1>
        <a:srgbClr val="BE00FF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32_DynamicDark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32_DynamicDar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32_DynamicDark">
  <a:themeElements>
    <a:clrScheme name="32_DynamicDar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32_DynamicDark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32_DynamicDar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